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4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26"/>
  </p:notesMasterIdLst>
  <p:handoutMasterIdLst>
    <p:handoutMasterId r:id="rId27"/>
  </p:handoutMasterIdLst>
  <p:sldIdLst>
    <p:sldId id="567" r:id="rId9"/>
    <p:sldId id="669" r:id="rId10"/>
    <p:sldId id="636" r:id="rId11"/>
    <p:sldId id="644" r:id="rId12"/>
    <p:sldId id="608" r:id="rId13"/>
    <p:sldId id="637" r:id="rId14"/>
    <p:sldId id="660" r:id="rId15"/>
    <p:sldId id="673" r:id="rId16"/>
    <p:sldId id="643" r:id="rId17"/>
    <p:sldId id="657" r:id="rId18"/>
    <p:sldId id="658" r:id="rId19"/>
    <p:sldId id="654" r:id="rId20"/>
    <p:sldId id="656" r:id="rId21"/>
    <p:sldId id="655" r:id="rId22"/>
    <p:sldId id="672" r:id="rId23"/>
    <p:sldId id="671" r:id="rId24"/>
    <p:sldId id="641" r:id="rId25"/>
  </p:sldIdLst>
  <p:sldSz cx="12192000" cy="6858000"/>
  <p:notesSz cx="6645275" cy="9775825"/>
  <p:custDataLst>
    <p:tags r:id="rId28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567"/>
            <p14:sldId id="669"/>
            <p14:sldId id="636"/>
            <p14:sldId id="644"/>
            <p14:sldId id="608"/>
            <p14:sldId id="637"/>
            <p14:sldId id="660"/>
            <p14:sldId id="673"/>
            <p14:sldId id="643"/>
            <p14:sldId id="657"/>
            <p14:sldId id="658"/>
            <p14:sldId id="654"/>
            <p14:sldId id="656"/>
            <p14:sldId id="655"/>
            <p14:sldId id="672"/>
            <p14:sldId id="671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50"/>
    <a:srgbClr val="00CEF9"/>
    <a:srgbClr val="03EAB3"/>
    <a:srgbClr val="00D2FE"/>
    <a:srgbClr val="28CEF6"/>
    <a:srgbClr val="FFD217"/>
    <a:srgbClr val="FF6124"/>
    <a:srgbClr val="EECF40"/>
    <a:srgbClr val="A5FFFF"/>
    <a:srgbClr val="00E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4CAE03-6636-C853-CCEA-1B628667DFDF}" v="29" dt="2023-01-23T17:17:16.801"/>
    <p1510:client id="{A043B5C4-CC69-2D90-297A-B7E76420BA80}" v="50" dt="2023-01-24T11:40:59.5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60804" autoAdjust="0"/>
  </p:normalViewPr>
  <p:slideViewPr>
    <p:cSldViewPr snapToGrid="0" snapToObjects="1">
      <p:cViewPr varScale="1">
        <p:scale>
          <a:sx n="52" d="100"/>
          <a:sy n="52" d="100"/>
        </p:scale>
        <p:origin x="1843" y="48"/>
      </p:cViewPr>
      <p:guideLst>
        <p:guide pos="3840"/>
        <p:guide orient="horz"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33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ags" Target="tags/tag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es, Sian" userId="S::sdavies@qa.com::2114892d-b2c8-46b3-b11d-23163ed0cb1f" providerId="AD" clId="Web-{A043B5C4-CC69-2D90-297A-B7E76420BA80}"/>
    <pc:docChg chg="modSld">
      <pc:chgData name="Davies, Sian" userId="S::sdavies@qa.com::2114892d-b2c8-46b3-b11d-23163ed0cb1f" providerId="AD" clId="Web-{A043B5C4-CC69-2D90-297A-B7E76420BA80}" dt="2023-01-24T11:40:59.567" v="31" actId="1076"/>
      <pc:docMkLst>
        <pc:docMk/>
      </pc:docMkLst>
      <pc:sldChg chg="addSp modSp">
        <pc:chgData name="Davies, Sian" userId="S::sdavies@qa.com::2114892d-b2c8-46b3-b11d-23163ed0cb1f" providerId="AD" clId="Web-{A043B5C4-CC69-2D90-297A-B7E76420BA80}" dt="2023-01-24T11:40:59.567" v="31" actId="1076"/>
        <pc:sldMkLst>
          <pc:docMk/>
          <pc:sldMk cId="132408587" sldId="648"/>
        </pc:sldMkLst>
        <pc:spChg chg="mod">
          <ac:chgData name="Davies, Sian" userId="S::sdavies@qa.com::2114892d-b2c8-46b3-b11d-23163ed0cb1f" providerId="AD" clId="Web-{A043B5C4-CC69-2D90-297A-B7E76420BA80}" dt="2023-01-24T11:39:11.486" v="6" actId="20577"/>
          <ac:spMkLst>
            <pc:docMk/>
            <pc:sldMk cId="132408587" sldId="648"/>
            <ac:spMk id="2" creationId="{28FF1B6B-EF54-4D32-AD2A-72BCE653EB6D}"/>
          </ac:spMkLst>
        </pc:spChg>
        <pc:spChg chg="add mod">
          <ac:chgData name="Davies, Sian" userId="S::sdavies@qa.com::2114892d-b2c8-46b3-b11d-23163ed0cb1f" providerId="AD" clId="Web-{A043B5C4-CC69-2D90-297A-B7E76420BA80}" dt="2023-01-24T11:40:59.567" v="31" actId="1076"/>
          <ac:spMkLst>
            <pc:docMk/>
            <pc:sldMk cId="132408587" sldId="648"/>
            <ac:spMk id="3" creationId="{FC4E3AD6-22A0-70E5-A491-43FF7AE54080}"/>
          </ac:spMkLst>
        </pc:spChg>
      </pc:sldChg>
      <pc:sldChg chg="modSp">
        <pc:chgData name="Davies, Sian" userId="S::sdavies@qa.com::2114892d-b2c8-46b3-b11d-23163ed0cb1f" providerId="AD" clId="Web-{A043B5C4-CC69-2D90-297A-B7E76420BA80}" dt="2023-01-24T11:39:20.502" v="8" actId="20577"/>
        <pc:sldMkLst>
          <pc:docMk/>
          <pc:sldMk cId="3373109862" sldId="649"/>
        </pc:sldMkLst>
        <pc:spChg chg="mod">
          <ac:chgData name="Davies, Sian" userId="S::sdavies@qa.com::2114892d-b2c8-46b3-b11d-23163ed0cb1f" providerId="AD" clId="Web-{A043B5C4-CC69-2D90-297A-B7E76420BA80}" dt="2023-01-24T11:39:20.502" v="8" actId="20577"/>
          <ac:spMkLst>
            <pc:docMk/>
            <pc:sldMk cId="3373109862" sldId="649"/>
            <ac:spMk id="2" creationId="{28FF1B6B-EF54-4D32-AD2A-72BCE653EB6D}"/>
          </ac:spMkLst>
        </pc:spChg>
      </pc:sldChg>
    </pc:docChg>
  </pc:docChgLst>
  <pc:docChgLst>
    <pc:chgData name="Davies, Sian" userId="S::sdavies@qa.com::2114892d-b2c8-46b3-b11d-23163ed0cb1f" providerId="AD" clId="Web-{924CAE03-6636-C853-CCEA-1B628667DFDF}"/>
    <pc:docChg chg="addSld modSld sldOrd modSection">
      <pc:chgData name="Davies, Sian" userId="S::sdavies@qa.com::2114892d-b2c8-46b3-b11d-23163ed0cb1f" providerId="AD" clId="Web-{924CAE03-6636-C853-CCEA-1B628667DFDF}" dt="2023-01-23T17:17:16.754" v="23" actId="20577"/>
      <pc:docMkLst>
        <pc:docMk/>
      </pc:docMkLst>
      <pc:sldChg chg="modSp">
        <pc:chgData name="Davies, Sian" userId="S::sdavies@qa.com::2114892d-b2c8-46b3-b11d-23163ed0cb1f" providerId="AD" clId="Web-{924CAE03-6636-C853-CCEA-1B628667DFDF}" dt="2023-01-23T16:20:42.171" v="0" actId="20577"/>
        <pc:sldMkLst>
          <pc:docMk/>
          <pc:sldMk cId="3307146708" sldId="643"/>
        </pc:sldMkLst>
        <pc:spChg chg="mod">
          <ac:chgData name="Davies, Sian" userId="S::sdavies@qa.com::2114892d-b2c8-46b3-b11d-23163ed0cb1f" providerId="AD" clId="Web-{924CAE03-6636-C853-CCEA-1B628667DFDF}" dt="2023-01-23T16:20:42.171" v="0" actId="20577"/>
          <ac:spMkLst>
            <pc:docMk/>
            <pc:sldMk cId="3307146708" sldId="643"/>
            <ac:spMk id="2" creationId="{9E7A2E79-571B-ACD5-C9FD-363DBCF98380}"/>
          </ac:spMkLst>
        </pc:spChg>
      </pc:sldChg>
      <pc:sldChg chg="modSp">
        <pc:chgData name="Davies, Sian" userId="S::sdavies@qa.com::2114892d-b2c8-46b3-b11d-23163ed0cb1f" providerId="AD" clId="Web-{924CAE03-6636-C853-CCEA-1B628667DFDF}" dt="2023-01-23T16:21:31.813" v="8" actId="20577"/>
        <pc:sldMkLst>
          <pc:docMk/>
          <pc:sldMk cId="2868941732" sldId="654"/>
        </pc:sldMkLst>
        <pc:spChg chg="mod">
          <ac:chgData name="Davies, Sian" userId="S::sdavies@qa.com::2114892d-b2c8-46b3-b11d-23163ed0cb1f" providerId="AD" clId="Web-{924CAE03-6636-C853-CCEA-1B628667DFDF}" dt="2023-01-23T16:21:31.813" v="8" actId="20577"/>
          <ac:spMkLst>
            <pc:docMk/>
            <pc:sldMk cId="2868941732" sldId="654"/>
            <ac:spMk id="2" creationId="{28FF1B6B-EF54-4D32-AD2A-72BCE653EB6D}"/>
          </ac:spMkLst>
        </pc:spChg>
      </pc:sldChg>
      <pc:sldChg chg="modSp">
        <pc:chgData name="Davies, Sian" userId="S::sdavies@qa.com::2114892d-b2c8-46b3-b11d-23163ed0cb1f" providerId="AD" clId="Web-{924CAE03-6636-C853-CCEA-1B628667DFDF}" dt="2023-01-23T16:22:27.486" v="12" actId="20577"/>
        <pc:sldMkLst>
          <pc:docMk/>
          <pc:sldMk cId="864921563" sldId="655"/>
        </pc:sldMkLst>
        <pc:spChg chg="mod">
          <ac:chgData name="Davies, Sian" userId="S::sdavies@qa.com::2114892d-b2c8-46b3-b11d-23163ed0cb1f" providerId="AD" clId="Web-{924CAE03-6636-C853-CCEA-1B628667DFDF}" dt="2023-01-23T16:22:27.486" v="12" actId="20577"/>
          <ac:spMkLst>
            <pc:docMk/>
            <pc:sldMk cId="864921563" sldId="655"/>
            <ac:spMk id="2" creationId="{28FF1B6B-EF54-4D32-AD2A-72BCE653EB6D}"/>
          </ac:spMkLst>
        </pc:spChg>
      </pc:sldChg>
      <pc:sldChg chg="modSp">
        <pc:chgData name="Davies, Sian" userId="S::sdavies@qa.com::2114892d-b2c8-46b3-b11d-23163ed0cb1f" providerId="AD" clId="Web-{924CAE03-6636-C853-CCEA-1B628667DFDF}" dt="2023-01-23T16:21:59.516" v="10" actId="20577"/>
        <pc:sldMkLst>
          <pc:docMk/>
          <pc:sldMk cId="2115040635" sldId="656"/>
        </pc:sldMkLst>
        <pc:spChg chg="mod">
          <ac:chgData name="Davies, Sian" userId="S::sdavies@qa.com::2114892d-b2c8-46b3-b11d-23163ed0cb1f" providerId="AD" clId="Web-{924CAE03-6636-C853-CCEA-1B628667DFDF}" dt="2023-01-23T16:21:59.516" v="10" actId="20577"/>
          <ac:spMkLst>
            <pc:docMk/>
            <pc:sldMk cId="2115040635" sldId="656"/>
            <ac:spMk id="2" creationId="{28FF1B6B-EF54-4D32-AD2A-72BCE653EB6D}"/>
          </ac:spMkLst>
        </pc:spChg>
      </pc:sldChg>
      <pc:sldChg chg="modSp">
        <pc:chgData name="Davies, Sian" userId="S::sdavies@qa.com::2114892d-b2c8-46b3-b11d-23163ed0cb1f" providerId="AD" clId="Web-{924CAE03-6636-C853-CCEA-1B628667DFDF}" dt="2023-01-23T16:20:55.405" v="2" actId="20577"/>
        <pc:sldMkLst>
          <pc:docMk/>
          <pc:sldMk cId="3082234568" sldId="657"/>
        </pc:sldMkLst>
        <pc:spChg chg="mod">
          <ac:chgData name="Davies, Sian" userId="S::sdavies@qa.com::2114892d-b2c8-46b3-b11d-23163ed0cb1f" providerId="AD" clId="Web-{924CAE03-6636-C853-CCEA-1B628667DFDF}" dt="2023-01-23T16:20:55.405" v="2" actId="20577"/>
          <ac:spMkLst>
            <pc:docMk/>
            <pc:sldMk cId="3082234568" sldId="657"/>
            <ac:spMk id="2" creationId="{28FF1B6B-EF54-4D32-AD2A-72BCE653EB6D}"/>
          </ac:spMkLst>
        </pc:spChg>
      </pc:sldChg>
      <pc:sldChg chg="modSp">
        <pc:chgData name="Davies, Sian" userId="S::sdavies@qa.com::2114892d-b2c8-46b3-b11d-23163ed0cb1f" providerId="AD" clId="Web-{924CAE03-6636-C853-CCEA-1B628667DFDF}" dt="2023-01-23T16:21:13.343" v="6" actId="20577"/>
        <pc:sldMkLst>
          <pc:docMk/>
          <pc:sldMk cId="3760160063" sldId="658"/>
        </pc:sldMkLst>
        <pc:spChg chg="mod">
          <ac:chgData name="Davies, Sian" userId="S::sdavies@qa.com::2114892d-b2c8-46b3-b11d-23163ed0cb1f" providerId="AD" clId="Web-{924CAE03-6636-C853-CCEA-1B628667DFDF}" dt="2023-01-23T16:21:13.343" v="6" actId="20577"/>
          <ac:spMkLst>
            <pc:docMk/>
            <pc:sldMk cId="3760160063" sldId="658"/>
            <ac:spMk id="2" creationId="{28FF1B6B-EF54-4D32-AD2A-72BCE653EB6D}"/>
          </ac:spMkLst>
        </pc:spChg>
      </pc:sldChg>
      <pc:sldChg chg="modSp add ord replId">
        <pc:chgData name="Davies, Sian" userId="S::sdavies@qa.com::2114892d-b2c8-46b3-b11d-23163ed0cb1f" providerId="AD" clId="Web-{924CAE03-6636-C853-CCEA-1B628667DFDF}" dt="2023-01-23T17:17:16.754" v="23" actId="20577"/>
        <pc:sldMkLst>
          <pc:docMk/>
          <pc:sldMk cId="993427023" sldId="672"/>
        </pc:sldMkLst>
        <pc:spChg chg="mod">
          <ac:chgData name="Davies, Sian" userId="S::sdavies@qa.com::2114892d-b2c8-46b3-b11d-23163ed0cb1f" providerId="AD" clId="Web-{924CAE03-6636-C853-CCEA-1B628667DFDF}" dt="2023-01-23T17:17:16.754" v="23" actId="20577"/>
          <ac:spMkLst>
            <pc:docMk/>
            <pc:sldMk cId="993427023" sldId="672"/>
            <ac:spMk id="2" creationId="{784C4EC8-9B94-C01F-9C18-9092E5A6DF7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11/04/2023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810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walk through components</a:t>
            </a:r>
          </a:p>
          <a:p>
            <a:r>
              <a:rPr lang="en-GB" sz="1200" dirty="0"/>
              <a:t>all steps are in the instructors notes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044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walk through components</a:t>
            </a:r>
          </a:p>
          <a:p>
            <a:r>
              <a:rPr lang="en-GB" sz="1200" dirty="0"/>
              <a:t>all steps are in the instructors notes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32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walk through components</a:t>
            </a:r>
          </a:p>
          <a:p>
            <a:r>
              <a:rPr lang="en-GB" sz="1200" dirty="0"/>
              <a:t>all steps are in the instructors notes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831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return to </a:t>
            </a:r>
            <a:r>
              <a:rPr lang="en-GB" dirty="0" err="1"/>
              <a:t>aws</a:t>
            </a:r>
            <a:r>
              <a:rPr lang="en-GB" dirty="0"/>
              <a:t> console home and explore billing dashboard, health </a:t>
            </a:r>
          </a:p>
          <a:p>
            <a:r>
              <a:rPr lang="en-GB" sz="1200" dirty="0"/>
              <a:t>all steps are in the instructors notes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66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40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641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walk through basics of </a:t>
            </a:r>
            <a:r>
              <a:rPr lang="en-GB" dirty="0" err="1"/>
              <a:t>quicksight</a:t>
            </a:r>
            <a:r>
              <a:rPr lang="en-GB" dirty="0"/>
              <a:t> from a csv </a:t>
            </a:r>
          </a:p>
          <a:p>
            <a:r>
              <a:rPr lang="en-GB" dirty="0"/>
              <a:t>create analysis </a:t>
            </a:r>
            <a:r>
              <a:rPr lang="en-GB" dirty="0" err="1"/>
              <a:t>eg</a:t>
            </a:r>
            <a:r>
              <a:rPr lang="en-GB" dirty="0"/>
              <a:t> bar chart for customers and deploy as dashboard before sharing as link </a:t>
            </a:r>
          </a:p>
          <a:p>
            <a:r>
              <a:rPr lang="en-GB" dirty="0"/>
              <a:t>https://eu-central-1.quicksight.aws.amazon.com/sn/dashboards/089f938e-6eb7-4c3b-80f1-0ea5b8825e74/views/aeb33053-2e12-496b-a448-fe84df13b547</a:t>
            </a:r>
          </a:p>
          <a:p>
            <a:r>
              <a:rPr lang="en-GB" dirty="0"/>
              <a:t>or create users and groups/ invite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steps are in the instructors notes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919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demonstrate dashboard filtering functionality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055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/>
              <a:t>rather than connecting to 5 data sources and joining them in </a:t>
            </a:r>
            <a:r>
              <a:rPr lang="en-GB" sz="1800" dirty="0" err="1"/>
              <a:t>quicksight</a:t>
            </a:r>
            <a:r>
              <a:rPr lang="en-GB" sz="1800" dirty="0"/>
              <a:t>, which creates redundancy, the idea is to create a query which captures all the fields we need for our dashboard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/>
              <a:t>ideally refer back to the dashboard to collect on the whiteboard which fields we need and create the query together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/>
              <a:t>all steps are in the instructors notes and sample query (non aggregated) is provided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/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48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/>
              <a:t>rather than connecting to 5 data sources and joining them in </a:t>
            </a:r>
            <a:r>
              <a:rPr lang="en-GB" sz="1800" dirty="0" err="1"/>
              <a:t>quicksight</a:t>
            </a:r>
            <a:r>
              <a:rPr lang="en-GB" sz="1800" dirty="0"/>
              <a:t>, which creates redundancy, the idea is to create a query which captures all the fields we need for our dashboard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/>
              <a:t>ideally refer back to the dashboard to collect on the whiteboard which fields we need and create the query together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/>
              <a:t>all steps are in the instructors notes and sample query (non aggregated) is provided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/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09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level tour of the interface for </a:t>
            </a:r>
            <a:r>
              <a:rPr lang="en-GB" dirty="0" err="1"/>
              <a:t>quicksight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19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walk through components</a:t>
            </a:r>
          </a:p>
          <a:p>
            <a:r>
              <a:rPr lang="en-GB" sz="1200" dirty="0"/>
              <a:t>all steps are in the instructors notes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47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walk through components</a:t>
            </a:r>
          </a:p>
          <a:p>
            <a:r>
              <a:rPr lang="en-GB" sz="1200" dirty="0"/>
              <a:t>all steps are in the instructors notes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82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0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36403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9291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0924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97715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4287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1190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62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383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9768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955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7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8" y="1240838"/>
            <a:ext cx="11431586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600" indent="-26670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810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26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5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0717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13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973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86016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3806" r:id="rId2"/>
    <p:sldLayoutId id="2147484338" r:id="rId3"/>
    <p:sldLayoutId id="2147483779" r:id="rId4"/>
    <p:sldLayoutId id="2147483789" r:id="rId5"/>
    <p:sldLayoutId id="2147483788" r:id="rId6"/>
    <p:sldLayoutId id="2147483778" r:id="rId7"/>
    <p:sldLayoutId id="2147484218" r:id="rId8"/>
    <p:sldLayoutId id="2147484219" r:id="rId9"/>
    <p:sldLayoutId id="2147483696" r:id="rId10"/>
    <p:sldLayoutId id="2147483790" r:id="rId11"/>
    <p:sldLayoutId id="2147484314" r:id="rId12"/>
    <p:sldLayoutId id="2147483791" r:id="rId13"/>
    <p:sldLayoutId id="2147483802" r:id="rId14"/>
    <p:sldLayoutId id="2147484315" r:id="rId15"/>
    <p:sldLayoutId id="2147484316" r:id="rId16"/>
    <p:sldLayoutId id="2147484322" r:id="rId17"/>
    <p:sldLayoutId id="2147484323" r:id="rId18"/>
    <p:sldLayoutId id="2147484324" r:id="rId19"/>
    <p:sldLayoutId id="2147484317" r:id="rId20"/>
    <p:sldLayoutId id="2147484325" r:id="rId21"/>
    <p:sldLayoutId id="2147484328" r:id="rId22"/>
    <p:sldLayoutId id="2147484318" r:id="rId23"/>
    <p:sldLayoutId id="2147484327" r:id="rId24"/>
    <p:sldLayoutId id="2147484334" r:id="rId25"/>
    <p:sldLayoutId id="2147484335" r:id="rId26"/>
    <p:sldLayoutId id="2147484326" r:id="rId27"/>
    <p:sldLayoutId id="2147484319" r:id="rId28"/>
    <p:sldLayoutId id="2147484336" r:id="rId29"/>
    <p:sldLayoutId id="2147484337" r:id="rId30"/>
    <p:sldLayoutId id="2147483804" r:id="rId31"/>
    <p:sldLayoutId id="2147484443" r:id="rId32"/>
    <p:sldLayoutId id="2147484454" r:id="rId33"/>
    <p:sldLayoutId id="2147484455" r:id="rId34"/>
    <p:sldLayoutId id="2147484456" r:id="rId35"/>
    <p:sldLayoutId id="2147484458" r:id="rId36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8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8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8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8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6" r:id="rId1"/>
    <p:sldLayoutId id="2147484444" r:id="rId2"/>
    <p:sldLayoutId id="2147484342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4" r:id="rId14"/>
    <p:sldLayoutId id="2147484355" r:id="rId15"/>
    <p:sldLayoutId id="2147484356" r:id="rId16"/>
    <p:sldLayoutId id="2147484357" r:id="rId17"/>
    <p:sldLayoutId id="2147484358" r:id="rId18"/>
    <p:sldLayoutId id="2147484359" r:id="rId19"/>
    <p:sldLayoutId id="2147484360" r:id="rId20"/>
    <p:sldLayoutId id="2147484361" r:id="rId21"/>
    <p:sldLayoutId id="2147484362" r:id="rId22"/>
    <p:sldLayoutId id="2147484363" r:id="rId23"/>
    <p:sldLayoutId id="2147484364" r:id="rId24"/>
    <p:sldLayoutId id="2147484365" r:id="rId25"/>
    <p:sldLayoutId id="2147484366" r:id="rId26"/>
    <p:sldLayoutId id="2147484367" r:id="rId27"/>
    <p:sldLayoutId id="2147484368" r:id="rId28"/>
    <p:sldLayoutId id="2147484369" r:id="rId29"/>
    <p:sldLayoutId id="2147484370" r:id="rId30"/>
    <p:sldLayoutId id="2147484371" r:id="rId31"/>
    <p:sldLayoutId id="2147484378" r:id="rId32"/>
    <p:sldLayoutId id="2147484449" r:id="rId33"/>
    <p:sldLayoutId id="2147484445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7" r:id="rId2"/>
    <p:sldLayoutId id="2147484407" r:id="rId3"/>
    <p:sldLayoutId id="2147484408" r:id="rId4"/>
    <p:sldLayoutId id="2147483975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  <p:sldLayoutId id="2147484385" r:id="rId12"/>
    <p:sldLayoutId id="2147484386" r:id="rId13"/>
    <p:sldLayoutId id="2147484387" r:id="rId14"/>
    <p:sldLayoutId id="2147484388" r:id="rId15"/>
    <p:sldLayoutId id="2147484389" r:id="rId16"/>
    <p:sldLayoutId id="2147484390" r:id="rId17"/>
    <p:sldLayoutId id="2147484391" r:id="rId18"/>
    <p:sldLayoutId id="2147484392" r:id="rId19"/>
    <p:sldLayoutId id="2147484393" r:id="rId20"/>
    <p:sldLayoutId id="2147484394" r:id="rId21"/>
    <p:sldLayoutId id="2147484395" r:id="rId22"/>
    <p:sldLayoutId id="2147484396" r:id="rId23"/>
    <p:sldLayoutId id="2147484397" r:id="rId24"/>
    <p:sldLayoutId id="2147484398" r:id="rId25"/>
    <p:sldLayoutId id="2147484399" r:id="rId26"/>
    <p:sldLayoutId id="2147484400" r:id="rId27"/>
    <p:sldLayoutId id="2147484401" r:id="rId28"/>
    <p:sldLayoutId id="2147484402" r:id="rId29"/>
    <p:sldLayoutId id="2147484403" r:id="rId30"/>
    <p:sldLayoutId id="2147484404" r:id="rId31"/>
    <p:sldLayoutId id="2147484405" r:id="rId32"/>
    <p:sldLayoutId id="2147484406" r:id="rId33"/>
    <p:sldLayoutId id="2147484013" r:id="rId34"/>
    <p:sldLayoutId id="2147484409" r:id="rId35"/>
    <p:sldLayoutId id="2147484450" r:id="rId36"/>
    <p:sldLayoutId id="2147484451" r:id="rId37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2" r:id="rId1"/>
    <p:sldLayoutId id="2147484411" r:id="rId2"/>
    <p:sldLayoutId id="2147484063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  <p:sldLayoutId id="2147484420" r:id="rId12"/>
    <p:sldLayoutId id="2147484421" r:id="rId13"/>
    <p:sldLayoutId id="2147484422" r:id="rId14"/>
    <p:sldLayoutId id="2147484423" r:id="rId15"/>
    <p:sldLayoutId id="2147484424" r:id="rId16"/>
    <p:sldLayoutId id="2147484425" r:id="rId17"/>
    <p:sldLayoutId id="2147484426" r:id="rId18"/>
    <p:sldLayoutId id="2147484427" r:id="rId19"/>
    <p:sldLayoutId id="2147484428" r:id="rId20"/>
    <p:sldLayoutId id="2147484429" r:id="rId21"/>
    <p:sldLayoutId id="2147484430" r:id="rId22"/>
    <p:sldLayoutId id="2147484431" r:id="rId23"/>
    <p:sldLayoutId id="2147484432" r:id="rId24"/>
    <p:sldLayoutId id="2147484433" r:id="rId25"/>
    <p:sldLayoutId id="2147484434" r:id="rId26"/>
    <p:sldLayoutId id="2147484435" r:id="rId27"/>
    <p:sldLayoutId id="2147484436" r:id="rId28"/>
    <p:sldLayoutId id="2147484437" r:id="rId29"/>
    <p:sldLayoutId id="2147484438" r:id="rId30"/>
    <p:sldLayoutId id="2147484087" r:id="rId31"/>
    <p:sldLayoutId id="2147484453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  <p:sldLayoutId id="2147484459" r:id="rId10"/>
    <p:sldLayoutId id="2147484460" r:id="rId1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31.png"/><Relationship Id="rId11" Type="http://schemas.openxmlformats.org/officeDocument/2006/relationships/image" Target="../media/image42.sv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svg"/><Relationship Id="rId9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4F27-352C-4B11-9065-D9CD4C842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: deploy and </a:t>
            </a:r>
            <a:r>
              <a:rPr lang="en-US" dirty="0" err="1"/>
              <a:t>visualise</a:t>
            </a:r>
            <a:r>
              <a:rPr lang="en-US" dirty="0"/>
              <a:t> </a:t>
            </a:r>
            <a:br>
              <a:rPr lang="en-US" dirty="0"/>
            </a:b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0227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F1B6B-EF54-4D32-AD2A-72BCE653E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9" y="1349985"/>
            <a:ext cx="3828517" cy="2751999"/>
          </a:xfrm>
        </p:spPr>
        <p:txBody>
          <a:bodyPr/>
          <a:lstStyle/>
          <a:p>
            <a:r>
              <a:rPr lang="en-US" dirty="0">
                <a:latin typeface="Montserrat Black"/>
              </a:rPr>
              <a:t>downstream components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7D6D-D3CA-4A5D-A506-6B80CAC50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10</a:t>
            </a:fld>
            <a:endParaRPr lang="en-GB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E014E2-0668-190A-5F74-3A185EFB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07" y="1705153"/>
            <a:ext cx="6195597" cy="145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4243B3-991B-7E50-06B1-8B15DD91D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307" y="4116514"/>
            <a:ext cx="5089004" cy="168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B53F453-C96C-45C2-B674-A33C42F1C183}"/>
              </a:ext>
            </a:extLst>
          </p:cNvPr>
          <p:cNvSpPr txBox="1">
            <a:spLocks/>
          </p:cNvSpPr>
          <p:nvPr/>
        </p:nvSpPr>
        <p:spPr>
          <a:xfrm>
            <a:off x="3814172" y="2155074"/>
            <a:ext cx="1924617" cy="10678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3600" b="0" i="0" kern="1200" cap="none" baseline="0">
                <a:solidFill>
                  <a:srgbClr val="004050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 err="1"/>
              <a:t>kpis</a:t>
            </a:r>
            <a:endParaRPr lang="en-GB" sz="2800" dirty="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76F96F3-9DDB-07BE-5DC3-F0835D04EC82}"/>
              </a:ext>
            </a:extLst>
          </p:cNvPr>
          <p:cNvSpPr txBox="1">
            <a:spLocks/>
          </p:cNvSpPr>
          <p:nvPr/>
        </p:nvSpPr>
        <p:spPr>
          <a:xfrm>
            <a:off x="3814171" y="4423623"/>
            <a:ext cx="1924617" cy="10678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3600" b="0" i="0" kern="1200" cap="none" baseline="0">
                <a:solidFill>
                  <a:srgbClr val="004050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theme</a:t>
            </a:r>
          </a:p>
        </p:txBody>
      </p:sp>
    </p:spTree>
    <p:extLst>
      <p:ext uri="{BB962C8B-B14F-4D97-AF65-F5344CB8AC3E}">
        <p14:creationId xmlns:p14="http://schemas.microsoft.com/office/powerpoint/2010/main" val="308223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F1B6B-EF54-4D32-AD2A-72BCE653E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9" y="1349985"/>
            <a:ext cx="3828517" cy="2751999"/>
          </a:xfrm>
        </p:spPr>
        <p:txBody>
          <a:bodyPr/>
          <a:lstStyle/>
          <a:p>
            <a:r>
              <a:rPr lang="en-US" dirty="0">
                <a:latin typeface="Montserrat Black"/>
              </a:rPr>
              <a:t>downstream components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7D6D-D3CA-4A5D-A506-6B80CAC50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11</a:t>
            </a:fld>
            <a:endParaRPr lang="en-GB" sz="1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6219CC5-9445-414F-79D8-FB569C9AC059}"/>
              </a:ext>
            </a:extLst>
          </p:cNvPr>
          <p:cNvSpPr txBox="1">
            <a:spLocks/>
          </p:cNvSpPr>
          <p:nvPr/>
        </p:nvSpPr>
        <p:spPr>
          <a:xfrm>
            <a:off x="3620777" y="3271330"/>
            <a:ext cx="1924617" cy="10678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3600" b="0" i="0" kern="1200" cap="none" baseline="0">
                <a:solidFill>
                  <a:srgbClr val="004050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B5802-64DF-7677-0BCB-96FE0D59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84" y="1343054"/>
            <a:ext cx="6613876" cy="45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6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F1B6B-EF54-4D32-AD2A-72BCE653E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9" y="1349985"/>
            <a:ext cx="3828517" cy="2751999"/>
          </a:xfrm>
        </p:spPr>
        <p:txBody>
          <a:bodyPr/>
          <a:lstStyle/>
          <a:p>
            <a:r>
              <a:rPr lang="en-US" dirty="0">
                <a:latin typeface="Montserrat Black"/>
              </a:rPr>
              <a:t>downstream components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7D6D-D3CA-4A5D-A506-6B80CAC50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12</a:t>
            </a:fld>
            <a:endParaRPr lang="en-GB" sz="1000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4A8E50F-E33B-BB20-95AA-9A7BAD5DE82E}"/>
              </a:ext>
            </a:extLst>
          </p:cNvPr>
          <p:cNvSpPr txBox="1">
            <a:spLocks/>
          </p:cNvSpPr>
          <p:nvPr/>
        </p:nvSpPr>
        <p:spPr>
          <a:xfrm>
            <a:off x="4108736" y="2131707"/>
            <a:ext cx="1288835" cy="8644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3600" b="0" i="0" kern="1200" cap="none" baseline="0">
                <a:solidFill>
                  <a:srgbClr val="004050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tree </a:t>
            </a:r>
          </a:p>
          <a:p>
            <a:pPr algn="ctr"/>
            <a:r>
              <a:rPr lang="en-GB" sz="2800" dirty="0"/>
              <a:t>map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214CC-D7B8-3AC0-772F-8DD6DE01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355" y="561778"/>
            <a:ext cx="6025884" cy="4553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E1FA18-8F16-02DC-7AFD-C7075C08EB19}"/>
              </a:ext>
            </a:extLst>
          </p:cNvPr>
          <p:cNvSpPr txBox="1"/>
          <p:nvPr/>
        </p:nvSpPr>
        <p:spPr>
          <a:xfrm>
            <a:off x="4914772" y="5963616"/>
            <a:ext cx="1185165" cy="515913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wrap="square" lIns="0" tIns="0" rIns="0" bIns="0" rtlCol="0" anchor="t" anchorCtr="0">
            <a:normAutofit fontScale="70000" lnSpcReduction="20000"/>
          </a:bodyPr>
          <a:lstStyle/>
          <a:p>
            <a:pPr algn="l"/>
            <a:r>
              <a:rPr lang="en-GB" dirty="0"/>
              <a:t>note the definition can be edited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99C51E-8100-968A-3B94-10CA35EB199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07355" y="4942552"/>
            <a:ext cx="2797421" cy="1021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941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F1B6B-EF54-4D32-AD2A-72BCE653E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9" y="1349985"/>
            <a:ext cx="3828517" cy="2751999"/>
          </a:xfrm>
        </p:spPr>
        <p:txBody>
          <a:bodyPr/>
          <a:lstStyle/>
          <a:p>
            <a:r>
              <a:rPr lang="en-US" dirty="0">
                <a:latin typeface="Montserrat Black"/>
              </a:rPr>
              <a:t>downstream components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7D6D-D3CA-4A5D-A506-6B80CAC50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13</a:t>
            </a:fld>
            <a:endParaRPr lang="en-GB" sz="1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6219CC5-9445-414F-79D8-FB569C9AC059}"/>
              </a:ext>
            </a:extLst>
          </p:cNvPr>
          <p:cNvSpPr txBox="1">
            <a:spLocks/>
          </p:cNvSpPr>
          <p:nvPr/>
        </p:nvSpPr>
        <p:spPr>
          <a:xfrm>
            <a:off x="4874389" y="1626884"/>
            <a:ext cx="1924617" cy="10678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3600" b="0" i="0" kern="1200" cap="none" baseline="0">
                <a:solidFill>
                  <a:srgbClr val="004050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filter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1F224A-AB5A-2842-1D0F-487D83C1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98" y="2477818"/>
            <a:ext cx="2756804" cy="2006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74D25C-F032-EA0B-1A2A-74235D226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81" y="2477818"/>
            <a:ext cx="3152804" cy="3488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504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F1B6B-EF54-4D32-AD2A-72BCE653E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9" y="1349985"/>
            <a:ext cx="3828517" cy="2751999"/>
          </a:xfrm>
        </p:spPr>
        <p:txBody>
          <a:bodyPr/>
          <a:lstStyle/>
          <a:p>
            <a:r>
              <a:rPr lang="en-US" dirty="0">
                <a:latin typeface="Montserrat Black"/>
              </a:rPr>
              <a:t>downstream components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7D6D-D3CA-4A5D-A506-6B80CAC50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14</a:t>
            </a:fld>
            <a:endParaRPr lang="en-GB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34CFD-14DA-0EBD-8C98-ABB6B737E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06" y="746015"/>
            <a:ext cx="4648849" cy="1933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F180E3-9D81-E08B-AC42-E1DDB0B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006" y="3108056"/>
            <a:ext cx="1666014" cy="3101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6219CC5-9445-414F-79D8-FB569C9AC059}"/>
              </a:ext>
            </a:extLst>
          </p:cNvPr>
          <p:cNvSpPr txBox="1">
            <a:spLocks/>
          </p:cNvSpPr>
          <p:nvPr/>
        </p:nvSpPr>
        <p:spPr>
          <a:xfrm>
            <a:off x="4874389" y="1626884"/>
            <a:ext cx="1924617" cy="10678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3600" b="0" i="0" kern="1200" cap="none" baseline="0">
                <a:solidFill>
                  <a:srgbClr val="004050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donut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897449A-BDFF-2668-F516-5FC070DADF0D}"/>
              </a:ext>
            </a:extLst>
          </p:cNvPr>
          <p:cNvSpPr txBox="1">
            <a:spLocks/>
          </p:cNvSpPr>
          <p:nvPr/>
        </p:nvSpPr>
        <p:spPr>
          <a:xfrm>
            <a:off x="4874389" y="4787955"/>
            <a:ext cx="1924617" cy="10678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3600" b="0" i="0" kern="1200" cap="none" baseline="0">
                <a:solidFill>
                  <a:srgbClr val="004050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86492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4EC8-9B94-C01F-9C18-9092E5A6D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55" y="2899851"/>
            <a:ext cx="8272519" cy="1905823"/>
          </a:xfrm>
        </p:spPr>
        <p:txBody>
          <a:bodyPr/>
          <a:lstStyle/>
          <a:p>
            <a:r>
              <a:rPr lang="en-GB" dirty="0">
                <a:latin typeface="Montserrat Black"/>
              </a:rPr>
              <a:t>Review and monitor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3427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F1B6B-EF54-4D32-AD2A-72BCE653E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9" y="1349985"/>
            <a:ext cx="3828517" cy="2751999"/>
          </a:xfrm>
        </p:spPr>
        <p:txBody>
          <a:bodyPr/>
          <a:lstStyle/>
          <a:p>
            <a:r>
              <a:rPr lang="en-US" dirty="0"/>
              <a:t>monitor your </a:t>
            </a:r>
            <a:r>
              <a:rPr lang="en-US" dirty="0" err="1"/>
              <a:t>vpc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7D6D-D3CA-4A5D-A506-6B80CAC50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16</a:t>
            </a:fld>
            <a:endParaRPr lang="en-GB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3E530-9F7D-F2BA-DCDA-D60317A55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5615"/>
            <a:ext cx="5736324" cy="2373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B06347-5B8E-4A77-FADE-53A56C280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93574"/>
            <a:ext cx="2870551" cy="2373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Graphic 12" descr="Pound with solid fill">
            <a:extLst>
              <a:ext uri="{FF2B5EF4-FFF2-40B4-BE49-F238E27FC236}">
                <a16:creationId xmlns:a16="http://schemas.microsoft.com/office/drawing/2014/main" id="{19F66DB3-7812-4326-E4CD-C4059CE85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9431" y="1508575"/>
            <a:ext cx="1382109" cy="1382109"/>
          </a:xfrm>
          <a:prstGeom prst="rect">
            <a:avLst/>
          </a:prstGeom>
        </p:spPr>
      </p:pic>
      <p:pic>
        <p:nvPicPr>
          <p:cNvPr id="15" name="Graphic 14" descr="Warning with solid fill">
            <a:extLst>
              <a:ext uri="{FF2B5EF4-FFF2-40B4-BE49-F238E27FC236}">
                <a16:creationId xmlns:a16="http://schemas.microsoft.com/office/drawing/2014/main" id="{004DCF55-AECC-7DC0-C9EC-CCA736353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9432" y="4324411"/>
            <a:ext cx="1382108" cy="13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2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F1B6B-EF54-4D32-AD2A-72BCE653E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104" y="1349985"/>
            <a:ext cx="3736413" cy="2751999"/>
          </a:xfrm>
        </p:spPr>
        <p:txBody>
          <a:bodyPr/>
          <a:lstStyle/>
          <a:p>
            <a:r>
              <a:rPr lang="en-US" dirty="0"/>
              <a:t>your next steps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7D6D-D3CA-4A5D-A506-6B80CAC50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17</a:t>
            </a:fld>
            <a:endParaRPr lang="en-GB" sz="10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A7E33B7-A87A-4D61-DC06-F62A8C6F30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6931" y="768959"/>
            <a:ext cx="7103609" cy="564136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complete the cloud migration of superstore database</a:t>
            </a:r>
          </a:p>
          <a:p>
            <a:r>
              <a:rPr lang="en-GB" sz="3200" dirty="0"/>
              <a:t>		</a:t>
            </a:r>
            <a:r>
              <a:rPr lang="en-GB" sz="3200" b="1" dirty="0"/>
              <a:t>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upload superstore csv- file</a:t>
            </a:r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design superstore dashboard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create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publish and share dashboard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manage / monitor your VPC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772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24816D-C197-6FE5-EB4A-DB6C03F824A2}"/>
              </a:ext>
            </a:extLst>
          </p:cNvPr>
          <p:cNvSpPr/>
          <p:nvPr/>
        </p:nvSpPr>
        <p:spPr>
          <a:xfrm>
            <a:off x="4730059" y="3741384"/>
            <a:ext cx="2526889" cy="29082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on premise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C4FC2-9007-791D-7677-4FFC37F4E8D0}"/>
              </a:ext>
            </a:extLst>
          </p:cNvPr>
          <p:cNvSpPr/>
          <p:nvPr/>
        </p:nvSpPr>
        <p:spPr>
          <a:xfrm>
            <a:off x="9515015" y="156496"/>
            <a:ext cx="2526889" cy="28079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amazon 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CD201-1D74-4295-92FD-2C40A6449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2</a:t>
            </a:fld>
            <a:endParaRPr lang="en-GB" sz="1000" dirty="0"/>
          </a:p>
        </p:txBody>
      </p:sp>
      <p:pic>
        <p:nvPicPr>
          <p:cNvPr id="3" name="Graphic 2" descr="Cloud Computing with solid fill">
            <a:extLst>
              <a:ext uri="{FF2B5EF4-FFF2-40B4-BE49-F238E27FC236}">
                <a16:creationId xmlns:a16="http://schemas.microsoft.com/office/drawing/2014/main" id="{420BA572-A20A-3CF6-F5E7-E18C661C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8166" y="1662472"/>
            <a:ext cx="3342968" cy="3342968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B81A6EA2-43A3-5723-8046-4579CE2E1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5368545"/>
            <a:ext cx="1233127" cy="1233127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1F1E3759-D3A1-E858-F2C2-B72009A92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8873" y="1731298"/>
            <a:ext cx="1233127" cy="1233127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5CB676-4CDD-9C50-ACDA-35AE30DBE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5"/>
            <a:ext cx="3443732" cy="2751999"/>
          </a:xfrm>
        </p:spPr>
        <p:txBody>
          <a:bodyPr/>
          <a:lstStyle/>
          <a:p>
            <a:r>
              <a:rPr lang="en-US" dirty="0"/>
              <a:t>scenario</a:t>
            </a:r>
            <a:endParaRPr lang="en-GB" dirty="0"/>
          </a:p>
        </p:txBody>
      </p:sp>
      <p:pic>
        <p:nvPicPr>
          <p:cNvPr id="14" name="Graphic 13" descr="Shopping basket with solid fill">
            <a:extLst>
              <a:ext uri="{FF2B5EF4-FFF2-40B4-BE49-F238E27FC236}">
                <a16:creationId xmlns:a16="http://schemas.microsoft.com/office/drawing/2014/main" id="{4B76C17A-8E4C-EF1C-E452-849CDCDFB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1558" y="5461926"/>
            <a:ext cx="1049746" cy="1049746"/>
          </a:xfrm>
          <a:prstGeom prst="rect">
            <a:avLst/>
          </a:prstGeom>
        </p:spPr>
      </p:pic>
      <p:pic>
        <p:nvPicPr>
          <p:cNvPr id="15" name="Graphic 14" descr="Shopping basket with solid fill">
            <a:extLst>
              <a:ext uri="{FF2B5EF4-FFF2-40B4-BE49-F238E27FC236}">
                <a16:creationId xmlns:a16="http://schemas.microsoft.com/office/drawing/2014/main" id="{FCE42DB2-72F9-BCB6-8B2A-7F2240E49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1134" y="1822988"/>
            <a:ext cx="1049746" cy="10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8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4EC8-9B94-C01F-9C18-9092E5A6D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55" y="2899851"/>
            <a:ext cx="8272519" cy="1905823"/>
          </a:xfrm>
        </p:spPr>
        <p:txBody>
          <a:bodyPr/>
          <a:lstStyle/>
          <a:p>
            <a:r>
              <a:rPr lang="en-GB" dirty="0"/>
              <a:t>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29482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F1B6B-EF54-4D32-AD2A-72BCE653E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quicksight</a:t>
            </a:r>
            <a:endParaRPr lang="en-US" dirty="0"/>
          </a:p>
          <a:p>
            <a:r>
              <a:rPr lang="en-US" dirty="0"/>
              <a:t>cloud data analysis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7D6D-D3CA-4A5D-A506-6B80CAC50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4</a:t>
            </a:fld>
            <a:endParaRPr lang="en-GB" sz="1000" dirty="0"/>
          </a:p>
        </p:txBody>
      </p:sp>
      <p:pic>
        <p:nvPicPr>
          <p:cNvPr id="1026" name="Picture 2" descr="Tips and tricks for high-performant dashboards in Amazon QuickSight | AWS  Big Data Blog">
            <a:extLst>
              <a:ext uri="{FF2B5EF4-FFF2-40B4-BE49-F238E27FC236}">
                <a16:creationId xmlns:a16="http://schemas.microsoft.com/office/drawing/2014/main" id="{EC03E49F-F0B9-B61D-B1A2-2FE8A7B2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471" y="1091381"/>
            <a:ext cx="7982425" cy="405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0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F1B6B-EF54-4D32-AD2A-72BCE653E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349985"/>
            <a:ext cx="4247535" cy="2751999"/>
          </a:xfrm>
        </p:spPr>
        <p:txBody>
          <a:bodyPr/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3200" dirty="0"/>
              <a:t>data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3200" dirty="0"/>
              <a:t>analysis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3200" dirty="0"/>
              <a:t>dashboard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3200" dirty="0"/>
              <a:t>share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7D6D-D3CA-4A5D-A506-6B80CAC50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z="1000" smtClean="0"/>
              <a:pPr/>
              <a:t>5</a:t>
            </a:fld>
            <a:endParaRPr lang="en-GB" sz="1000" dirty="0"/>
          </a:p>
        </p:txBody>
      </p:sp>
      <p:pic>
        <p:nvPicPr>
          <p:cNvPr id="9" name="Graphic 8" descr="Bar graph with upward trend with solid fill">
            <a:extLst>
              <a:ext uri="{FF2B5EF4-FFF2-40B4-BE49-F238E27FC236}">
                <a16:creationId xmlns:a16="http://schemas.microsoft.com/office/drawing/2014/main" id="{41025B66-C9FB-6E46-8D15-27CCCA91A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8172" y="681702"/>
            <a:ext cx="2433484" cy="24334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DAB090-98FA-BE1A-5F20-6955C1C6ED0E}"/>
              </a:ext>
            </a:extLst>
          </p:cNvPr>
          <p:cNvCxnSpPr>
            <a:cxnSpLocks/>
          </p:cNvCxnSpPr>
          <p:nvPr/>
        </p:nvCxnSpPr>
        <p:spPr>
          <a:xfrm flipV="1">
            <a:off x="6902245" y="1687870"/>
            <a:ext cx="1401097" cy="4211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B25B68C-C710-8647-E3C7-E95D67478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437" y="774290"/>
            <a:ext cx="3484467" cy="15979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9066533A-9E0C-491F-0FDC-D4C6CDEC5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4914" y="4748982"/>
            <a:ext cx="1762172" cy="176217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FF95AF-640F-6955-1BA2-5C7D69517A2D}"/>
              </a:ext>
            </a:extLst>
          </p:cNvPr>
          <p:cNvCxnSpPr>
            <a:cxnSpLocks/>
          </p:cNvCxnSpPr>
          <p:nvPr/>
        </p:nvCxnSpPr>
        <p:spPr>
          <a:xfrm>
            <a:off x="5589639" y="3760839"/>
            <a:ext cx="354101" cy="8812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Group with solid fill">
            <a:extLst>
              <a:ext uri="{FF2B5EF4-FFF2-40B4-BE49-F238E27FC236}">
                <a16:creationId xmlns:a16="http://schemas.microsoft.com/office/drawing/2014/main" id="{841E3383-BB7E-A9C2-B2DA-2E07F01E8E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8642" y="4101984"/>
            <a:ext cx="2158559" cy="215855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FB3B37-9059-6E74-B1CA-770F112C95A8}"/>
              </a:ext>
            </a:extLst>
          </p:cNvPr>
          <p:cNvCxnSpPr>
            <a:cxnSpLocks/>
          </p:cNvCxnSpPr>
          <p:nvPr/>
        </p:nvCxnSpPr>
        <p:spPr>
          <a:xfrm flipV="1">
            <a:off x="10367922" y="2706328"/>
            <a:ext cx="0" cy="7226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Key with solid fill">
            <a:extLst>
              <a:ext uri="{FF2B5EF4-FFF2-40B4-BE49-F238E27FC236}">
                <a16:creationId xmlns:a16="http://schemas.microsoft.com/office/drawing/2014/main" id="{178315F7-E2F4-768C-79A7-30DDBCE3F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9071" y="3527537"/>
            <a:ext cx="914400" cy="914400"/>
          </a:xfrm>
          <a:prstGeom prst="rect">
            <a:avLst/>
          </a:prstGeom>
        </p:spPr>
      </p:pic>
      <p:pic>
        <p:nvPicPr>
          <p:cNvPr id="34" name="Graphic 33" descr="Key with solid fill">
            <a:extLst>
              <a:ext uri="{FF2B5EF4-FFF2-40B4-BE49-F238E27FC236}">
                <a16:creationId xmlns:a16="http://schemas.microsoft.com/office/drawing/2014/main" id="{1A7F7F22-E1FF-F399-EB1C-952A938FA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27523" y="29175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7A2E79-571B-ACD5-C9FD-363DBCF983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4441" y="313570"/>
            <a:ext cx="9483118" cy="520262"/>
          </a:xfrm>
        </p:spPr>
        <p:txBody>
          <a:bodyPr/>
          <a:lstStyle/>
          <a:p>
            <a:pPr algn="ctr"/>
            <a:r>
              <a:rPr lang="en-GB" dirty="0"/>
              <a:t>target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8079F-4C2C-F21E-D0CB-A6E3FCA9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7" y="917547"/>
            <a:ext cx="11892666" cy="54537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0420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D20125-D48E-FCD3-AA24-6DEEEE65F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create custom </a:t>
            </a:r>
            <a:r>
              <a:rPr lang="en-GB" dirty="0" err="1"/>
              <a:t>sql</a:t>
            </a:r>
            <a:r>
              <a:rPr lang="en-GB" dirty="0"/>
              <a:t> data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CF5B9-CB58-0686-34F6-59119CCD1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D6360-16CB-E048-AC5F-2BB2C132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66" y="1349985"/>
            <a:ext cx="7178662" cy="32235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486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D20125-D48E-FCD3-AA24-6DEEEE65F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join tables together in data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CF5B9-CB58-0686-34F6-59119CCD1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7CA74-B27B-7825-6A6C-B23DFB12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40" y="1304731"/>
            <a:ext cx="7331075" cy="28425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446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7A2E79-571B-ACD5-C9FD-363DBCF983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4441" y="313570"/>
            <a:ext cx="9483118" cy="520262"/>
          </a:xfrm>
        </p:spPr>
        <p:txBody>
          <a:bodyPr/>
          <a:lstStyle/>
          <a:p>
            <a:pPr algn="ctr"/>
            <a:r>
              <a:rPr lang="en-GB" dirty="0">
                <a:latin typeface="Montserrat Black"/>
              </a:rPr>
              <a:t>upstream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FBD3-B3A0-EBE7-8922-685AF8A60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22" y="1522341"/>
            <a:ext cx="11491956" cy="1394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E8EB8-81DE-7783-6009-8803B7893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34" y="3429000"/>
            <a:ext cx="9731583" cy="1204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7146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17C33DDE971642A3AD62E1BE8FB4A8" ma:contentTypeVersion="17" ma:contentTypeDescription="Create a new document." ma:contentTypeScope="" ma:versionID="bd22d754e06e106b23880a54a117b940">
  <xsd:schema xmlns:xsd="http://www.w3.org/2001/XMLSchema" xmlns:xs="http://www.w3.org/2001/XMLSchema" xmlns:p="http://schemas.microsoft.com/office/2006/metadata/properties" xmlns:ns2="eb7c3fc1-ccd5-477b-94a4-7b6dc96a8d59" xmlns:ns3="9e706368-9a73-4dcc-9221-b8fc62424fbc" targetNamespace="http://schemas.microsoft.com/office/2006/metadata/properties" ma:root="true" ma:fieldsID="4bacf5dff54837fa659c6a8c2447bdd0" ns2:_="" ns3:_="">
    <xsd:import namespace="eb7c3fc1-ccd5-477b-94a4-7b6dc96a8d59"/>
    <xsd:import namespace="9e706368-9a73-4dcc-9221-b8fc62424f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c3fc1-ccd5-477b-94a4-7b6dc96a8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06368-9a73-4dcc-9221-b8fc62424f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0d56f4e-fc78-4139-b8cb-10eb5f78ae8a}" ma:internalName="TaxCatchAll" ma:showField="CatchAllData" ma:web="9e706368-9a73-4dcc-9221-b8fc62424f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e706368-9a73-4dcc-9221-b8fc62424fbc" xsi:nil="true"/>
    <lcf76f155ced4ddcb4097134ff3c332f xmlns="eb7c3fc1-ccd5-477b-94a4-7b6dc96a8d59">
      <Terms xmlns="http://schemas.microsoft.com/office/infopath/2007/PartnerControls"/>
    </lcf76f155ced4ddcb4097134ff3c332f>
    <SharedWithUsers xmlns="9e706368-9a73-4dcc-9221-b8fc62424fbc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4B1B5C-D412-4475-9975-A6BA18BE6F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7c3fc1-ccd5-477b-94a4-7b6dc96a8d59"/>
    <ds:schemaRef ds:uri="9e706368-9a73-4dcc-9221-b8fc62424f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448C177D-8930-4CE7-B892-EC306B91C362"/>
    <ds:schemaRef ds:uri="http://www.w3.org/XML/1998/namespace"/>
    <ds:schemaRef ds:uri="http://purl.org/dc/dcmitype/"/>
    <ds:schemaRef ds:uri="ceed27fb-8f78-4880-a905-723daa81eca1"/>
    <ds:schemaRef ds:uri="3cf4cf88-21af-4b6b-9d6b-47b2c5bac800"/>
    <ds:schemaRef ds:uri="9e706368-9a73-4dcc-9221-b8fc62424fbc"/>
    <ds:schemaRef ds:uri="eb7c3fc1-ccd5-477b-94a4-7b6dc96a8d59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402</Words>
  <Application>Microsoft Office PowerPoint</Application>
  <PresentationFormat>Widescreen</PresentationFormat>
  <Paragraphs>96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Krana Fat B</vt:lpstr>
      <vt:lpstr>Montserrat</vt:lpstr>
      <vt:lpstr>Montserrat Black</vt:lpstr>
      <vt:lpstr>Wingdings</vt:lpstr>
      <vt:lpstr>Master_Primary_Colors</vt:lpstr>
      <vt:lpstr>Master_Red_and_Purple</vt:lpstr>
      <vt:lpstr>Master_Yellow_and_Orange</vt:lpstr>
      <vt:lpstr>Master_Blue</vt:lpstr>
      <vt:lpstr>Master_Neutral</vt:lpstr>
      <vt:lpstr>Cloud : deploy and visualise  </vt:lpstr>
      <vt:lpstr>PowerPoint Presentation</vt:lpstr>
      <vt:lpstr>data visualisation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and monitor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integration deliverables</dc:title>
  <dc:creator>Spore, Hayley</dc:creator>
  <cp:lastModifiedBy>Davies, Sian</cp:lastModifiedBy>
  <cp:revision>58</cp:revision>
  <dcterms:created xsi:type="dcterms:W3CDTF">2021-08-11T12:43:23Z</dcterms:created>
  <dcterms:modified xsi:type="dcterms:W3CDTF">2023-04-11T16:42:17Z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0x010100A117C33DDE971642A3AD62E1BE8FB4A8</vt:lpwstr>
  </property>
  <property fmtid="{D5CDD505-2E9C-101B-9397-08002B2CF9AE}" pid="3" name="BookType">
    <vt:lpwstr>4</vt:lpwstr>
  </property>
  <property fmtid="{D5CDD505-2E9C-101B-9397-08002B2CF9AE}" pid="4" name="Order">
    <vt:r8>281100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MediaServiceImageTags">
    <vt:lpwstr/>
  </property>
</Properties>
</file>